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hf/G42Qrk7mVs6fYMcSNhURo1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customschemas.google.com/relationships/presentationmetadata" Target="meta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1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:\2022\ALAA\Slides\1.png1"/>
          <p:cNvPicPr preferRelativeResize="0"/>
          <p:nvPr/>
        </p:nvPicPr>
        <p:blipFill rotWithShape="1">
          <a:blip r:embed="rId4">
            <a:alphaModFix/>
          </a:blip>
          <a:srcRect l="25431" t="5640" r="19351" b="29277"/>
          <a:stretch/>
        </p:blipFill>
        <p:spPr>
          <a:xfrm>
            <a:off x="6494780" y="-186055"/>
            <a:ext cx="4806950" cy="566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Cloud"/>
          <p:cNvPicPr preferRelativeResize="0"/>
          <p:nvPr/>
        </p:nvPicPr>
        <p:blipFill rotWithShape="1">
          <a:blip r:embed="rId5">
            <a:alphaModFix/>
          </a:blip>
          <a:srcRect l="3894" t="26159" r="3458" b="19887"/>
          <a:stretch/>
        </p:blipFill>
        <p:spPr>
          <a:xfrm>
            <a:off x="6033135" y="3386455"/>
            <a:ext cx="59372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F:\2022\ALAA\Logo Assets\PNG\Sticker.pngSticker"/>
          <p:cNvPicPr preferRelativeResize="0"/>
          <p:nvPr/>
        </p:nvPicPr>
        <p:blipFill rotWithShape="1">
          <a:blip r:embed="rId6">
            <a:alphaModFix/>
          </a:blip>
          <a:srcRect l="8517" t="20087" r="9724" b="22676"/>
          <a:stretch/>
        </p:blipFill>
        <p:spPr>
          <a:xfrm>
            <a:off x="164465" y="1562735"/>
            <a:ext cx="5595620" cy="39173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6649720" y="4748530"/>
            <a:ext cx="470408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8000" dirty="0">
                <a:solidFill>
                  <a:schemeClr val="lt1"/>
                </a:solidFill>
              </a:rPr>
              <a:t>YORUBA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2238928" y="2180065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End of first lesson </a:t>
            </a:r>
            <a:endParaRPr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585884" y="3305890"/>
            <a:ext cx="76789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**The only way to be conversant in a language is to practise speaking**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238928" y="894121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African language academy  202</a:t>
            </a:r>
            <a:r>
              <a:rPr lang="yo-NG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dirty="0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2051122" y="2630128"/>
            <a:ext cx="828859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structured set of lessons to give beginners a basic level of understanding and conversational skills in</a:t>
            </a:r>
            <a:r>
              <a:rPr lang="yo-N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Yorùbá </a:t>
            </a:r>
          </a:p>
        </p:txBody>
      </p:sp>
      <p:sp>
        <p:nvSpPr>
          <p:cNvPr id="95" name="Google Shape;95;p2"/>
          <p:cNvSpPr/>
          <p:nvPr/>
        </p:nvSpPr>
        <p:spPr>
          <a:xfrm>
            <a:off x="5108899" y="3735948"/>
            <a:ext cx="19960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2126725" y="0"/>
            <a:ext cx="8197500" cy="2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Introduction and Greeting</a:t>
            </a:r>
            <a:endParaRPr b="1" dirty="0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/>
              <a:t>                           </a:t>
            </a:r>
            <a:r>
              <a:rPr lang="yo-NG" sz="2000" b="1" dirty="0"/>
              <a:t>         </a:t>
            </a:r>
            <a:r>
              <a:rPr lang="en-US" sz="2000" b="1" dirty="0"/>
              <a:t>  </a:t>
            </a:r>
            <a:r>
              <a:rPr lang="yo-NG" sz="2444" b="1" dirty="0"/>
              <a:t>E kaabo sì kíláàsì Yoruba!</a:t>
            </a:r>
            <a:endParaRPr sz="2444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44" b="1" dirty="0"/>
              <a:t>                               </a:t>
            </a:r>
            <a:r>
              <a:rPr lang="en-US" sz="2444" dirty="0"/>
              <a:t>Welcome to Bemba class! </a:t>
            </a:r>
            <a:endParaRPr sz="2444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endParaRPr b="1" dirty="0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2967375" y="2071749"/>
            <a:ext cx="60882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Bawo ni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Dáadáa ni mo wa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fine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2436425" y="4754875"/>
            <a:ext cx="85362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2465070" y="323850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Spelling and Pronunciation</a:t>
            </a:r>
            <a:endParaRPr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2185700" y="2139723"/>
            <a:ext cx="7951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Yorùbá 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tone language</a:t>
            </a: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words spoken with different tone patterns can mean different things. However, this is not reflected in spelling.</a:t>
            </a:r>
            <a:b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*Therefore you have to pay attention to the tone when someone speaks*.</a:t>
            </a:r>
            <a:r>
              <a:rPr lang="yo-NG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Eg ilé-house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700" dirty="0"/>
              <a:t>                         Ilẹ̀- land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2465070" y="-489723"/>
            <a:ext cx="7800340" cy="213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sz="4100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Important points to note</a:t>
            </a:r>
            <a:endParaRPr sz="4100"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1556564" y="575728"/>
            <a:ext cx="9185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 q, 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v,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Yoruba 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alphabet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25 in total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in 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Yorùbá 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usually begin with ‘h’. When ‘h’</a:t>
            </a:r>
            <a:r>
              <a:rPr lang="yo-NG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any other consonant word, 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usually succeeded by a vowel.</a:t>
            </a:r>
            <a:r>
              <a:rPr lang="yo-NG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vowel can start a word also,except U it a dialect, it not usually use in general language eg ule(house), ugbàlè (brom).</a:t>
            </a:r>
            <a:endParaRPr sz="1900" dirty="0"/>
          </a:p>
        </p:txBody>
      </p:sp>
      <p:sp>
        <p:nvSpPr>
          <p:cNvPr id="118" name="Google Shape;118;p5"/>
          <p:cNvSpPr/>
          <p:nvPr/>
        </p:nvSpPr>
        <p:spPr>
          <a:xfrm>
            <a:off x="3281599" y="2310130"/>
            <a:ext cx="461716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Vowel pronunciation</a:t>
            </a:r>
            <a:endParaRPr sz="1200"/>
          </a:p>
        </p:txBody>
      </p:sp>
      <p:sp>
        <p:nvSpPr>
          <p:cNvPr id="119" name="Google Shape;119;p5"/>
          <p:cNvSpPr/>
          <p:nvPr/>
        </p:nvSpPr>
        <p:spPr>
          <a:xfrm>
            <a:off x="2706862" y="2810143"/>
            <a:ext cx="6096000" cy="26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ah as in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 – plate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e  as in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edé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Crayfish 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yo-NG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100" b="1" dirty="0">
                <a:solidFill>
                  <a:schemeClr val="dk1"/>
                </a:solidFill>
                <a:latin typeface="Calibri"/>
                <a:sym typeface="Calibri"/>
              </a:rPr>
              <a:t>ẹ - ẹ as in hen (ẹja – fish)</a:t>
            </a:r>
            <a:endParaRPr sz="15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</a:t>
            </a:r>
            <a:r>
              <a:rPr lang="en-US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in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Ilé 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 as in 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Owo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money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yo-NG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/>
              <a:t>ọ - ọ as in or ( ọwọ-hand)</a:t>
            </a:r>
            <a:endParaRPr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 - </a:t>
            </a:r>
            <a:r>
              <a:rPr lang="en-US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in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uh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yo-NG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is not usually used alone as a sentence or word,except in a dialect, eg ule ( house)</a:t>
            </a:r>
            <a:endParaRPr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2396244" y="78658"/>
            <a:ext cx="7800340" cy="67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Common greeting (basic)</a:t>
            </a:r>
            <a:endParaRPr sz="3200"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363" y="1025525"/>
            <a:ext cx="11723687" cy="48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2171" y="4826154"/>
            <a:ext cx="1090613" cy="17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2340077" y="1396181"/>
            <a:ext cx="3038168" cy="8652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Bawo ni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are you?</a:t>
            </a:r>
            <a:endParaRPr dirty="0"/>
          </a:p>
        </p:txBody>
      </p:sp>
      <p:sp>
        <p:nvSpPr>
          <p:cNvPr id="128" name="Google Shape;128;p6"/>
          <p:cNvSpPr/>
          <p:nvPr/>
        </p:nvSpPr>
        <p:spPr>
          <a:xfrm>
            <a:off x="5830529" y="914400"/>
            <a:ext cx="4365523" cy="7669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Bí a ṣe kí èèyàn towotowo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polite address towards others</a:t>
            </a:r>
            <a:endParaRPr dirty="0"/>
          </a:p>
        </p:txBody>
      </p:sp>
      <p:sp>
        <p:nvSpPr>
          <p:cNvPr id="129" name="Google Shape;129;p6"/>
          <p:cNvSpPr/>
          <p:nvPr/>
        </p:nvSpPr>
        <p:spPr>
          <a:xfrm>
            <a:off x="5904270" y="1769808"/>
            <a:ext cx="4365523" cy="766916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Dáadáa ni mo wa,iwo n ko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(younger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sym typeface="Calibri"/>
              </a:rPr>
              <a:t>Dáadáa ní mo wà,èyí ń kó?(older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am fine and how are you?</a:t>
            </a:r>
            <a:endParaRPr dirty="0"/>
          </a:p>
        </p:txBody>
      </p:sp>
      <p:sp>
        <p:nvSpPr>
          <p:cNvPr id="130" name="Google Shape;130;p6"/>
          <p:cNvSpPr/>
          <p:nvPr/>
        </p:nvSpPr>
        <p:spPr>
          <a:xfrm>
            <a:off x="2959510" y="3205316"/>
            <a:ext cx="2635045" cy="786581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Ṣé àlãfíà lọ wà?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well?</a:t>
            </a:r>
            <a:endParaRPr dirty="0"/>
          </a:p>
        </p:txBody>
      </p:sp>
      <p:sp>
        <p:nvSpPr>
          <p:cNvPr id="131" name="Google Shape;131;p6"/>
          <p:cNvSpPr/>
          <p:nvPr/>
        </p:nvSpPr>
        <p:spPr>
          <a:xfrm>
            <a:off x="6095206" y="3205316"/>
            <a:ext cx="2635045" cy="78658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sym typeface="Calibri"/>
              </a:rPr>
              <a:t>Rárá, ó ré mi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iam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ill</a:t>
            </a:r>
            <a:endParaRPr dirty="0"/>
          </a:p>
        </p:txBody>
      </p:sp>
      <p:sp>
        <p:nvSpPr>
          <p:cNvPr id="132" name="Google Shape;132;p6"/>
          <p:cNvSpPr/>
          <p:nvPr/>
        </p:nvSpPr>
        <p:spPr>
          <a:xfrm>
            <a:off x="2074606" y="4826154"/>
            <a:ext cx="3903407" cy="100949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dáàbò, a rira ni ola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Goodbye, see you tomorrow</a:t>
            </a:r>
            <a:endParaRPr dirty="0"/>
          </a:p>
        </p:txBody>
      </p:sp>
      <p:sp>
        <p:nvSpPr>
          <p:cNvPr id="133" name="Google Shape;133;p6"/>
          <p:cNvSpPr/>
          <p:nvPr/>
        </p:nvSpPr>
        <p:spPr>
          <a:xfrm>
            <a:off x="6459793" y="4826154"/>
            <a:ext cx="3903407" cy="1009496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 gùn lè l’ayo, ó di ola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travel safely, see you tomorrow</a:t>
            </a:r>
            <a:endParaRPr dirty="0"/>
          </a:p>
        </p:txBody>
      </p:sp>
      <p:sp>
        <p:nvSpPr>
          <p:cNvPr id="134" name="Google Shape;134;p6"/>
          <p:cNvSpPr/>
          <p:nvPr/>
        </p:nvSpPr>
        <p:spPr>
          <a:xfrm>
            <a:off x="1450258" y="1681316"/>
            <a:ext cx="894736" cy="23597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7161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0269793" y="2153266"/>
            <a:ext cx="565355" cy="1868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161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2497394" y="3500284"/>
            <a:ext cx="462116" cy="1868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7161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730251" y="3430587"/>
            <a:ext cx="620226" cy="1680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161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582994" y="5237495"/>
            <a:ext cx="462116" cy="1868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7161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10363200" y="5256289"/>
            <a:ext cx="620226" cy="1680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161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1579695" y="183217"/>
            <a:ext cx="9347241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Tell me about yourself – </a:t>
            </a:r>
            <a:r>
              <a:rPr lang="yo-NG" sz="3600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sọ ní paa rẹ fún mi</a:t>
            </a:r>
            <a:endParaRPr sz="3600" b="1" dirty="0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68" y="2834353"/>
            <a:ext cx="1804987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9650" y="2711782"/>
            <a:ext cx="1328737" cy="248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3321325" y="1289000"/>
            <a:ext cx="3687000" cy="4934400"/>
          </a:xfrm>
          <a:prstGeom prst="roundRect">
            <a:avLst>
              <a:gd name="adj" fmla="val 16667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name is</a:t>
            </a: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Aanu Olukomaiya 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Orúkọ mi ni Àánú Olukomaiya 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Iam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girl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Ọmọdébìnrin ni mi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Iam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boy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Ọmọdékùnrin ni mi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Iam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ten years old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800" b="1" dirty="0">
                <a:solidFill>
                  <a:schemeClr val="lt1"/>
                </a:solidFill>
                <a:latin typeface="Calibri"/>
                <a:sym typeface="Calibri"/>
              </a:rPr>
              <a:t>Omo ọdún mewa ni mi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live in </a:t>
            </a: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Australia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yo-NG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Ilu Australia ni mo ń gbe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7737987" y="1897626"/>
            <a:ext cx="2330245" cy="329541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Tell me something about yourself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yo-NG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Sọ ni pa rẹ fún mi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0068232" y="3327776"/>
            <a:ext cx="299884" cy="2175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2585884" y="3628103"/>
            <a:ext cx="452284" cy="21631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1961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2337250" y="2050963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Practical activity</a:t>
            </a:r>
            <a:endParaRPr sz="6000"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3581171" y="3126035"/>
            <a:ext cx="52426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 everyone in the class using </a:t>
            </a:r>
            <a:r>
              <a:rPr lang="yo-N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Yoruba Language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2238928" y="2048836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6600" b="1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2458076" y="3147300"/>
            <a:ext cx="89010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us about yourself using four sentences in </a:t>
            </a:r>
            <a:r>
              <a:rPr lang="yo-N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Yoruba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next lesson.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African language academy  2023</vt:lpstr>
      <vt:lpstr>Introduction and Greeting                                       E kaabo sì kíláàsì Yoruba!                                Welcome to Bemba class!  </vt:lpstr>
      <vt:lpstr>Spelling and Pronunciation</vt:lpstr>
      <vt:lpstr>Important points to note</vt:lpstr>
      <vt:lpstr>Common greeting (basic)</vt:lpstr>
      <vt:lpstr>Tell me about yourself – sọ ní paa rẹ fún mi</vt:lpstr>
      <vt:lpstr>Practical activity</vt:lpstr>
      <vt:lpstr>Homework</vt:lpstr>
      <vt:lpstr>End of first lesson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Boniface</dc:creator>
  <cp:lastModifiedBy>Dapo Olukomaiya</cp:lastModifiedBy>
  <cp:revision>1</cp:revision>
  <dcterms:created xsi:type="dcterms:W3CDTF">2022-08-08T18:00:00Z</dcterms:created>
  <dcterms:modified xsi:type="dcterms:W3CDTF">2023-04-08T02:19:30Z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A9AA08721DA3435E84EACAE1C9C14535</vt:lpwstr>
  </property>
  <property fmtid="{D5CDD505-2E9C-101B-9397-08002B2CF9AE}" pid="3" name="KSOProductBuildVer">
    <vt:lpwstr>1033-11.2.0.11254</vt:lpwstr>
  </property>
</Properties>
</file>