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axbEt/U8f+HW1pxcLmRi4PQUr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9e75cee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29e75cee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9e75cee4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29e75cee4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11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2000"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:\2022\ALAA\Slides\1.png1"/>
          <p:cNvPicPr preferRelativeResize="0"/>
          <p:nvPr/>
        </p:nvPicPr>
        <p:blipFill rotWithShape="1">
          <a:blip r:embed="rId4">
            <a:alphaModFix/>
          </a:blip>
          <a:srcRect l="25431" t="5640" r="19351" b="29277"/>
          <a:stretch/>
        </p:blipFill>
        <p:spPr>
          <a:xfrm>
            <a:off x="6494780" y="-186055"/>
            <a:ext cx="4806950" cy="566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Cloud"/>
          <p:cNvPicPr preferRelativeResize="0"/>
          <p:nvPr/>
        </p:nvPicPr>
        <p:blipFill rotWithShape="1">
          <a:blip r:embed="rId5">
            <a:alphaModFix/>
          </a:blip>
          <a:srcRect l="3894" t="26159" r="3458" b="19887"/>
          <a:stretch/>
        </p:blipFill>
        <p:spPr>
          <a:xfrm>
            <a:off x="6033135" y="3386455"/>
            <a:ext cx="593725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F:\2022\ALAA\Logo Assets\PNG\Sticker.pngSticker"/>
          <p:cNvPicPr preferRelativeResize="0"/>
          <p:nvPr/>
        </p:nvPicPr>
        <p:blipFill rotWithShape="1">
          <a:blip r:embed="rId6">
            <a:alphaModFix/>
          </a:blip>
          <a:srcRect l="8517" t="20087" r="9724" b="22676"/>
          <a:stretch/>
        </p:blipFill>
        <p:spPr>
          <a:xfrm>
            <a:off x="164465" y="1562735"/>
            <a:ext cx="5595620" cy="391731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6649720" y="4748530"/>
            <a:ext cx="470408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8000" dirty="0">
                <a:solidFill>
                  <a:schemeClr val="lt1"/>
                </a:solidFill>
              </a:rPr>
              <a:t>Yoruba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9" descr="F:\2022\ALAA\Slides\Assets\Bottom tag.pngBottom ta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1863" r="8967"/>
          <a:stretch/>
        </p:blipFill>
        <p:spPr>
          <a:xfrm>
            <a:off x="519425" y="5652000"/>
            <a:ext cx="10970400" cy="10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1713750" y="609600"/>
            <a:ext cx="8178000" cy="14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ct val="100000"/>
              <a:buFont typeface="Arial"/>
              <a:buNone/>
            </a:pPr>
            <a:endParaRPr sz="6000" b="1">
              <a:solidFill>
                <a:srgbClr val="5196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1946775" y="315646"/>
            <a:ext cx="8318100" cy="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780075" y="1191109"/>
            <a:ext cx="3900000" cy="390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Tomati-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Tomato        </a:t>
            </a:r>
            <a:endParaRPr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adie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chicken</a:t>
            </a:r>
            <a:endParaRPr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Odunkun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sweet potatoes              </a:t>
            </a:r>
            <a:endParaRPr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Èpà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peanuts</a:t>
            </a:r>
            <a:endParaRPr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Ewé elegede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pumpkin leaves       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meat                   </a:t>
            </a:r>
            <a:endParaRPr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Eja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fish</a:t>
            </a:r>
            <a:endParaRPr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relish           </a:t>
            </a:r>
            <a:endParaRPr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 elédè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trotters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4504575" y="1875738"/>
            <a:ext cx="3000000" cy="26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things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oúnjẹ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food</a:t>
            </a: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aṣọ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clothes</a:t>
            </a: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bata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shoes</a:t>
            </a: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Bagi/apamowo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 bag</a:t>
            </a: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Òdòdó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flowers</a:t>
            </a: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Owó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money</a:t>
            </a: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omi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water</a:t>
            </a:r>
            <a:endParaRPr dirty="0"/>
          </a:p>
        </p:txBody>
      </p:sp>
      <p:sp>
        <p:nvSpPr>
          <p:cNvPr id="166" name="Google Shape;166;p9"/>
          <p:cNvSpPr txBox="1"/>
          <p:nvPr/>
        </p:nvSpPr>
        <p:spPr>
          <a:xfrm>
            <a:off x="8090400" y="1200650"/>
            <a:ext cx="3000000" cy="47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  <a:endParaRPr sz="2200" b="1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yo-N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Adie-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chicken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yo-N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Ejò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a snake</a:t>
            </a:r>
            <a:endParaRPr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yo-N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Kìnìún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 lion</a:t>
            </a:r>
            <a:endParaRPr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yo-N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an elephant</a:t>
            </a:r>
            <a:endParaRPr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yo-N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Ònì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 crocodile</a:t>
            </a:r>
            <a:endParaRPr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yo-N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Pepeye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a duck</a:t>
            </a:r>
            <a:endParaRPr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yo-N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Ologbo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a cat</a:t>
            </a:r>
            <a:endParaRPr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yo-N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Eye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 bird</a:t>
            </a:r>
            <a:endParaRPr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yo-N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Òbọ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a monkey</a:t>
            </a:r>
            <a:endParaRPr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yo-N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Ekute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 rat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yo-N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oyin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bees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yo-N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Màálù-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cow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yo-N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Ajá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a dog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yo-N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Ewúré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 goat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8" descr="F:\2022\ALAA\Slides\Assets\Bottom tag.pngBottom ta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1863" r="8967"/>
          <a:stretch/>
        </p:blipFill>
        <p:spPr>
          <a:xfrm>
            <a:off x="519430" y="5430520"/>
            <a:ext cx="10970260" cy="123380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2347083" y="1220363"/>
            <a:ext cx="780034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End of lesson 2</a:t>
            </a:r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1109075" y="2645850"/>
            <a:ext cx="9409500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Ìparí kíláàsì </a:t>
            </a:r>
            <a:b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**The only way to be conversant in a language is to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speaking**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 descr="F:\2022\ALAA\Slides\Assets\Bottom tag.pngBottom ta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1863" r="8967"/>
          <a:stretch/>
        </p:blipFill>
        <p:spPr>
          <a:xfrm>
            <a:off x="519430" y="5430520"/>
            <a:ext cx="10970260" cy="123380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2104391" y="174121"/>
            <a:ext cx="78003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African Language Academy  2023</a:t>
            </a:r>
            <a:endParaRPr b="1">
              <a:solidFill>
                <a:srgbClr val="5196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820650" y="1946125"/>
            <a:ext cx="105507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structured set of lessons to give beginners a basic level of understanding and conversational skills in </a:t>
            </a:r>
            <a:r>
              <a:rPr lang="yo-NG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Yorùbá </a:t>
            </a:r>
            <a:endParaRPr sz="2600" dirty="0"/>
          </a:p>
        </p:txBody>
      </p:sp>
      <p:sp>
        <p:nvSpPr>
          <p:cNvPr id="95" name="Google Shape;95;p2"/>
          <p:cNvSpPr/>
          <p:nvPr/>
        </p:nvSpPr>
        <p:spPr>
          <a:xfrm>
            <a:off x="2238927" y="3736475"/>
            <a:ext cx="7238400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r>
              <a:rPr lang="en-US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Lesson 2</a:t>
            </a:r>
            <a:br>
              <a:rPr lang="en-US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1. Greetings in different scenarios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2. Key words in question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9e75cee4e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19615"/>
                </a:solidFill>
              </a:rPr>
              <a:t>Homework from Lesson 1</a:t>
            </a:r>
            <a:endParaRPr dirty="0">
              <a:solidFill>
                <a:srgbClr val="519615"/>
              </a:solidFill>
            </a:endParaRPr>
          </a:p>
        </p:txBody>
      </p:sp>
      <p:sp>
        <p:nvSpPr>
          <p:cNvPr id="101" name="Google Shape;101;g229e75cee4e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 dirty="0"/>
              <a:t>            Can you </a:t>
            </a:r>
            <a:r>
              <a:rPr lang="en-US" sz="2500" dirty="0"/>
              <a:t>tell us about yourself using four sentences in </a:t>
            </a:r>
            <a:r>
              <a:rPr lang="yo-NG" sz="2500" dirty="0"/>
              <a:t>Yorùbá</a:t>
            </a:r>
            <a:r>
              <a:rPr lang="en-US" sz="2500" dirty="0"/>
              <a:t>?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 descr="F:\2022\ALAA\Slides\Assets\Bottom tag.pngBottom ta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1863" r="8967"/>
          <a:stretch/>
        </p:blipFill>
        <p:spPr>
          <a:xfrm>
            <a:off x="519425" y="5526000"/>
            <a:ext cx="10970400" cy="11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827093" y="-182108"/>
            <a:ext cx="95871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Greetings in different scenarios</a:t>
            </a:r>
            <a:endParaRPr b="1" dirty="0">
              <a:solidFill>
                <a:srgbClr val="5196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1447925" y="813890"/>
            <a:ext cx="91134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yo-NG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Kaaro, se daadaa lọ jí?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Goodmorning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How did you wake?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yo-NG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Báwo ni, ẹ kú isé o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Greetings (To somebody at work)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yo-N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Bawo ni, e n le ni be yẹn/ e ku igbadun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Greetings (To somebody eating or resting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yo-NG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dáàbò 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Goodbye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yo-NG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tú máa rírà lola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you tomorrow</a:t>
            </a:r>
            <a:endParaRPr lang="yo-NG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yo-NG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wá yẹ ọkọ̀/ wá gunle layo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Safe journey</a:t>
            </a:r>
            <a:endParaRPr dirty="0"/>
          </a:p>
        </p:txBody>
      </p:sp>
      <p:sp>
        <p:nvSpPr>
          <p:cNvPr id="109" name="Google Shape;109;p3"/>
          <p:cNvSpPr/>
          <p:nvPr/>
        </p:nvSpPr>
        <p:spPr>
          <a:xfrm>
            <a:off x="1447925" y="5150330"/>
            <a:ext cx="7398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Response to all of the above    –   </a:t>
            </a:r>
            <a:r>
              <a:rPr lang="yo-NG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ìdáhùn sí gbogbo e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2281084" y="940194"/>
            <a:ext cx="78559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846" y="1072356"/>
            <a:ext cx="2530475" cy="47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/>
          <p:nvPr/>
        </p:nvSpPr>
        <p:spPr>
          <a:xfrm>
            <a:off x="2869548" y="712850"/>
            <a:ext cx="3775500" cy="2517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8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 ku ile o</a:t>
            </a:r>
            <a:r>
              <a:rPr lang="en-US" sz="8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700" dirty="0"/>
          </a:p>
        </p:txBody>
      </p:sp>
      <p:sp>
        <p:nvSpPr>
          <p:cNvPr id="117" name="Google Shape;117;p4"/>
          <p:cNvSpPr/>
          <p:nvPr/>
        </p:nvSpPr>
        <p:spPr>
          <a:xfrm>
            <a:off x="4267200" y="3411802"/>
            <a:ext cx="3652800" cy="1017600"/>
          </a:xfrm>
          <a:prstGeom prst="roundRect">
            <a:avLst>
              <a:gd name="adj" fmla="val 16667"/>
            </a:avLst>
          </a:prstGeom>
          <a:solidFill>
            <a:srgbClr val="51961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Loosely translated as ‘knock knock’</a:t>
            </a:r>
            <a:endParaRPr sz="2200"/>
          </a:p>
        </p:txBody>
      </p:sp>
      <p:sp>
        <p:nvSpPr>
          <p:cNvPr id="118" name="Google Shape;118;p4"/>
          <p:cNvSpPr/>
          <p:nvPr/>
        </p:nvSpPr>
        <p:spPr>
          <a:xfrm>
            <a:off x="3057850" y="5022000"/>
            <a:ext cx="4862100" cy="1494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Ku ile</a:t>
            </a:r>
            <a:r>
              <a:rPr lang="en-US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 is a </a:t>
            </a:r>
            <a:r>
              <a:rPr lang="yo-NG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Yoruba</a:t>
            </a:r>
            <a:r>
              <a:rPr lang="en-US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way to announce your presence when you visit someone</a:t>
            </a:r>
            <a:endParaRPr sz="2600" dirty="0"/>
          </a:p>
        </p:txBody>
      </p:sp>
      <p:sp>
        <p:nvSpPr>
          <p:cNvPr id="119" name="Google Shape;119;p4"/>
          <p:cNvSpPr/>
          <p:nvPr/>
        </p:nvSpPr>
        <p:spPr>
          <a:xfrm>
            <a:off x="6846200" y="712849"/>
            <a:ext cx="2242200" cy="2203500"/>
          </a:xfrm>
          <a:prstGeom prst="roundRect">
            <a:avLst>
              <a:gd name="adj" fmla="val 16667"/>
            </a:avLst>
          </a:prstGeom>
          <a:solidFill>
            <a:srgbClr val="51961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yo-NG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 n le ni be yen o</a:t>
            </a: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000" dirty="0"/>
          </a:p>
        </p:txBody>
      </p:sp>
      <p:sp>
        <p:nvSpPr>
          <p:cNvPr id="120" name="Google Shape;120;p4"/>
          <p:cNvSpPr/>
          <p:nvPr/>
        </p:nvSpPr>
        <p:spPr>
          <a:xfrm>
            <a:off x="8888723" y="3903399"/>
            <a:ext cx="2438400" cy="786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O/kaabo</a:t>
            </a: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</p:txBody>
      </p:sp>
      <p:sp>
        <p:nvSpPr>
          <p:cNvPr id="121" name="Google Shape;121;p4"/>
          <p:cNvSpPr/>
          <p:nvPr/>
        </p:nvSpPr>
        <p:spPr>
          <a:xfrm>
            <a:off x="8787125" y="4776651"/>
            <a:ext cx="3237000" cy="1649400"/>
          </a:xfrm>
          <a:prstGeom prst="roundRect">
            <a:avLst>
              <a:gd name="adj" fmla="val 16667"/>
            </a:avLst>
          </a:prstGeom>
          <a:solidFill>
            <a:srgbClr val="51961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O/kaabo/wọ’lé </a:t>
            </a:r>
            <a:r>
              <a:rPr lang="en-US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means ‘you are welcome’ or ‘You can come in’</a:t>
            </a:r>
            <a:endParaRPr sz="2500" dirty="0"/>
          </a:p>
        </p:txBody>
      </p:sp>
      <p:sp>
        <p:nvSpPr>
          <p:cNvPr id="122" name="Google Shape;122;p4"/>
          <p:cNvSpPr/>
          <p:nvPr/>
        </p:nvSpPr>
        <p:spPr>
          <a:xfrm>
            <a:off x="2377935" y="1868117"/>
            <a:ext cx="491700" cy="206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1249148" y="4163969"/>
            <a:ext cx="540900" cy="26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 descr="F:\2022\ALAA\Slides\Assets\Bottom tag.pngBottom ta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1863" r="8967"/>
          <a:stretch/>
        </p:blipFill>
        <p:spPr>
          <a:xfrm>
            <a:off x="519430" y="5430520"/>
            <a:ext cx="10970260" cy="1233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1897950" y="193675"/>
            <a:ext cx="78003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Key words in questions</a:t>
            </a:r>
            <a:endParaRPr dirty="0"/>
          </a:p>
        </p:txBody>
      </p:sp>
      <p:sp>
        <p:nvSpPr>
          <p:cNvPr id="130" name="Google Shape;130;p5"/>
          <p:cNvSpPr/>
          <p:nvPr/>
        </p:nvSpPr>
        <p:spPr>
          <a:xfrm>
            <a:off x="1592825" y="1658797"/>
            <a:ext cx="89670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3861021" y="2959198"/>
            <a:ext cx="1847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2163097" y="3784206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2716650" y="1461149"/>
            <a:ext cx="6981600" cy="373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Kilode tabi kini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or what </a:t>
            </a:r>
            <a:endParaRPr sz="1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Kilode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used to ask what? Or why? Interchangeably. For example,</a:t>
            </a:r>
            <a:endParaRPr sz="1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Kilode ti o fi n rerin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yo-N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Kini o fà erin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are you laughing?/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 laughing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at?e.g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 dog is dancing (</a:t>
            </a:r>
            <a:r>
              <a:rPr lang="yo-N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ajá n jó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Kini o fe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want?</a:t>
            </a:r>
            <a:endParaRPr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" descr="F:\2022\ALAA\Slides\Assets\Bottom tag.pngBottom ta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1863" r="8967"/>
          <a:stretch/>
        </p:blipFill>
        <p:spPr>
          <a:xfrm>
            <a:off x="519430" y="5430520"/>
            <a:ext cx="10970260" cy="12338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2302328" y="0"/>
            <a:ext cx="780034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Key words in questions</a:t>
            </a: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2030128" y="1569225"/>
            <a:ext cx="3990300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  - </a:t>
            </a:r>
            <a:r>
              <a:rPr lang="yo-N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tani</a:t>
            </a:r>
            <a:r>
              <a:rPr lang="en-US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or </a:t>
            </a:r>
            <a:r>
              <a:rPr lang="yo-N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tani yen</a:t>
            </a:r>
            <a:r>
              <a:rPr lang="en-US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700" dirty="0"/>
          </a:p>
        </p:txBody>
      </p:sp>
      <p:sp>
        <p:nvSpPr>
          <p:cNvPr id="141" name="Google Shape;141;p6"/>
          <p:cNvSpPr/>
          <p:nvPr/>
        </p:nvSpPr>
        <p:spPr>
          <a:xfrm>
            <a:off x="2030114" y="1990618"/>
            <a:ext cx="60960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asking about people;</a:t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Tani eléyìí?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this one?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Tani yẹn?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that one?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 descr="F:\2022\ALAA\Slides\Assets\Bottom tag.pngBottom ta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1863" r="8967"/>
          <a:stretch/>
        </p:blipFill>
        <p:spPr>
          <a:xfrm>
            <a:off x="519430" y="5430520"/>
            <a:ext cx="10970260" cy="123380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2179934" y="-124093"/>
            <a:ext cx="780034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ct val="100000"/>
              <a:buFont typeface="Arial"/>
              <a:buNone/>
            </a:pPr>
            <a:r>
              <a:rPr lang="en-US" sz="5400" b="1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Key words in questions</a:t>
            </a:r>
            <a:endParaRPr sz="6600" b="1">
              <a:solidFill>
                <a:srgbClr val="5196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4029445" y="1091070"/>
            <a:ext cx="34767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lo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much?</a:t>
            </a:r>
            <a:endParaRPr dirty="0"/>
          </a:p>
        </p:txBody>
      </p:sp>
      <p:sp>
        <p:nvSpPr>
          <p:cNvPr id="149" name="Google Shape;149;p7"/>
          <p:cNvSpPr/>
          <p:nvPr/>
        </p:nvSpPr>
        <p:spPr>
          <a:xfrm>
            <a:off x="360000" y="1517625"/>
            <a:ext cx="11340300" cy="3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word </a:t>
            </a:r>
            <a:r>
              <a:rPr lang="yo-NG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lo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used to ask for a price(s) when shopping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lo ni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Adìẹ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(chicken)                                    </a:t>
            </a:r>
            <a:r>
              <a:rPr lang="yo-NG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ìgbá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(garden eggs)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Ṣòkòtò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(trousers)                                 </a:t>
            </a:r>
            <a:r>
              <a:rPr lang="yo-NG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Kèké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(bicycle)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Ewé elegede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(pumpkin leaves)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(beef)                                          </a:t>
            </a:r>
            <a:r>
              <a:rPr lang="yo-NG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ẹja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(fish)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(car)                                          </a:t>
            </a:r>
            <a:r>
              <a:rPr lang="yo-NG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esé adìẹ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(chicken feet)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29e75cee4e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19615"/>
                </a:solidFill>
              </a:rPr>
              <a:t>Homework</a:t>
            </a:r>
            <a:endParaRPr dirty="0">
              <a:solidFill>
                <a:srgbClr val="519615"/>
              </a:solidFill>
            </a:endParaRPr>
          </a:p>
        </p:txBody>
      </p:sp>
      <p:sp>
        <p:nvSpPr>
          <p:cNvPr id="155" name="Google Shape;155;g229e75cee4e_0_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11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Read the following names of food items, common things and animal names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       How many items will you remember in the next lesson?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g229e75cee4e_0_6"/>
          <p:cNvPicPr preferRelativeResize="0"/>
          <p:nvPr/>
        </p:nvPicPr>
        <p:blipFill rotWithShape="1">
          <a:blip r:embed="rId3">
            <a:alphaModFix/>
          </a:blip>
          <a:srcRect l="7547" t="9823" r="7547" b="8921"/>
          <a:stretch/>
        </p:blipFill>
        <p:spPr>
          <a:xfrm>
            <a:off x="3454075" y="3678250"/>
            <a:ext cx="3082400" cy="30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476</Words>
  <Application>Microsoft Office PowerPoint</Application>
  <PresentationFormat>Widescreen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African Language Academy  2023</vt:lpstr>
      <vt:lpstr>Homework from Lesson 1</vt:lpstr>
      <vt:lpstr>Greetings in different scenarios</vt:lpstr>
      <vt:lpstr>PowerPoint Presentation</vt:lpstr>
      <vt:lpstr>Key words in questions</vt:lpstr>
      <vt:lpstr>Key words in questions</vt:lpstr>
      <vt:lpstr>Key words in questions</vt:lpstr>
      <vt:lpstr>Homework</vt:lpstr>
      <vt:lpstr>Vocabulary </vt:lpstr>
      <vt:lpstr>End of lesson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Boniface</dc:creator>
  <cp:lastModifiedBy>Rev Walter Mwambazi</cp:lastModifiedBy>
  <cp:revision>3</cp:revision>
  <dcterms:created xsi:type="dcterms:W3CDTF">2022-08-08T18:00:00Z</dcterms:created>
  <dcterms:modified xsi:type="dcterms:W3CDTF">2023-04-17T08:30:56Z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A9AA08721DA3435E84EACAE1C9C14535</vt:lpwstr>
  </property>
  <property fmtid="{D5CDD505-2E9C-101B-9397-08002B2CF9AE}" pid="3" name="KSOProductBuildVer">
    <vt:lpwstr>1033-11.2.0.11254</vt:lpwstr>
  </property>
</Properties>
</file>